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2" r:id="rId2"/>
  </p:sldMasterIdLst>
  <p:notesMasterIdLst>
    <p:notesMasterId r:id="rId21"/>
  </p:notesMasterIdLst>
  <p:handoutMasterIdLst>
    <p:handoutMasterId r:id="rId22"/>
  </p:handoutMasterIdLst>
  <p:sldIdLst>
    <p:sldId id="257" r:id="rId3"/>
    <p:sldId id="291" r:id="rId4"/>
    <p:sldId id="276" r:id="rId5"/>
    <p:sldId id="273" r:id="rId6"/>
    <p:sldId id="278" r:id="rId7"/>
    <p:sldId id="280" r:id="rId8"/>
    <p:sldId id="282" r:id="rId9"/>
    <p:sldId id="269" r:id="rId10"/>
    <p:sldId id="260" r:id="rId11"/>
    <p:sldId id="262" r:id="rId12"/>
    <p:sldId id="263" r:id="rId13"/>
    <p:sldId id="270" r:id="rId14"/>
    <p:sldId id="261" r:id="rId15"/>
    <p:sldId id="292" r:id="rId16"/>
    <p:sldId id="287" r:id="rId17"/>
    <p:sldId id="289" r:id="rId18"/>
    <p:sldId id="290" r:id="rId19"/>
    <p:sldId id="266" r:id="rId20"/>
  </p:sldIdLst>
  <p:sldSz cx="17738725" cy="14995525"/>
  <p:notesSz cx="6858000" cy="9144000"/>
  <p:defaultTextStyle>
    <a:defPPr>
      <a:defRPr lang="en-US"/>
    </a:defPPr>
    <a:lvl1pPr marL="0" algn="l" defTabSz="166243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31217" algn="l" defTabSz="166243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62436" algn="l" defTabSz="166243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93653" algn="l" defTabSz="166243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324869" algn="l" defTabSz="166243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156087" algn="l" defTabSz="166243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87305" algn="l" defTabSz="166243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818522" algn="l" defTabSz="166243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649740" algn="l" defTabSz="166243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  <p15:guide id="9" orient="horz" pos="4724">
          <p15:clr>
            <a:srgbClr val="A4A3A4"/>
          </p15:clr>
        </p15:guide>
        <p15:guide id="10" orient="horz" pos="2067">
          <p15:clr>
            <a:srgbClr val="A4A3A4"/>
          </p15:clr>
        </p15:guide>
        <p15:guide id="11" orient="horz" pos="8501">
          <p15:clr>
            <a:srgbClr val="A4A3A4"/>
          </p15:clr>
        </p15:guide>
        <p15:guide id="12" orient="horz" pos="421">
          <p15:clr>
            <a:srgbClr val="A4A3A4"/>
          </p15:clr>
        </p15:guide>
        <p15:guide id="13" orient="horz" pos="2344">
          <p15:clr>
            <a:srgbClr val="A4A3A4"/>
          </p15:clr>
        </p15:guide>
        <p15:guide id="14" pos="5587">
          <p15:clr>
            <a:srgbClr val="A4A3A4"/>
          </p15:clr>
        </p15:guide>
        <p15:guide id="15" pos="1024">
          <p15:clr>
            <a:srgbClr val="A4A3A4"/>
          </p15:clr>
        </p15:guide>
        <p15:guide id="16" pos="103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182" autoAdjust="0"/>
  </p:normalViewPr>
  <p:slideViewPr>
    <p:cSldViewPr showGuides="1">
      <p:cViewPr varScale="1">
        <p:scale>
          <a:sx n="42" d="100"/>
          <a:sy n="42" d="100"/>
        </p:scale>
        <p:origin x="1068" y="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  <p:guide orient="horz" pos="4724"/>
        <p:guide orient="horz" pos="2067"/>
        <p:guide orient="horz" pos="8501"/>
        <p:guide orient="horz" pos="421"/>
        <p:guide orient="horz" pos="2344"/>
        <p:guide pos="5587"/>
        <p:guide pos="1024"/>
        <p:guide pos="10335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110"/>
    </p:cViewPr>
  </p:sorter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9/11/2015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9/11/2015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0175" y="685800"/>
            <a:ext cx="4057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62436" rtl="0" eaLnBrk="1" latinLnBrk="0" hangingPunct="1">
      <a:defRPr sz="2200" kern="1200">
        <a:solidFill>
          <a:schemeClr val="tx2"/>
        </a:solidFill>
        <a:latin typeface="+mn-lt"/>
        <a:ea typeface="+mn-ea"/>
        <a:cs typeface="+mn-cs"/>
      </a:defRPr>
    </a:lvl1pPr>
    <a:lvl2pPr marL="831217" algn="l" defTabSz="1662436" rtl="0" eaLnBrk="1" latinLnBrk="0" hangingPunct="1">
      <a:defRPr sz="2200" kern="1200">
        <a:solidFill>
          <a:schemeClr val="tx2"/>
        </a:solidFill>
        <a:latin typeface="+mn-lt"/>
        <a:ea typeface="+mn-ea"/>
        <a:cs typeface="+mn-cs"/>
      </a:defRPr>
    </a:lvl2pPr>
    <a:lvl3pPr marL="1662436" algn="l" defTabSz="1662436" rtl="0" eaLnBrk="1" latinLnBrk="0" hangingPunct="1">
      <a:defRPr sz="2200" kern="1200">
        <a:solidFill>
          <a:schemeClr val="tx2"/>
        </a:solidFill>
        <a:latin typeface="+mn-lt"/>
        <a:ea typeface="+mn-ea"/>
        <a:cs typeface="+mn-cs"/>
      </a:defRPr>
    </a:lvl3pPr>
    <a:lvl4pPr marL="2493653" algn="l" defTabSz="1662436" rtl="0" eaLnBrk="1" latinLnBrk="0" hangingPunct="1">
      <a:defRPr sz="2200" kern="1200">
        <a:solidFill>
          <a:schemeClr val="tx2"/>
        </a:solidFill>
        <a:latin typeface="+mn-lt"/>
        <a:ea typeface="+mn-ea"/>
        <a:cs typeface="+mn-cs"/>
      </a:defRPr>
    </a:lvl4pPr>
    <a:lvl5pPr marL="3324869" algn="l" defTabSz="1662436" rtl="0" eaLnBrk="1" latinLnBrk="0" hangingPunct="1">
      <a:defRPr sz="2200" kern="1200">
        <a:solidFill>
          <a:schemeClr val="tx2"/>
        </a:solidFill>
        <a:latin typeface="+mn-lt"/>
        <a:ea typeface="+mn-ea"/>
        <a:cs typeface="+mn-cs"/>
      </a:defRPr>
    </a:lvl5pPr>
    <a:lvl6pPr marL="4156087" algn="l" defTabSz="16624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4987305" algn="l" defTabSz="16624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5818522" algn="l" defTabSz="16624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6649740" algn="l" defTabSz="166243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685800"/>
            <a:ext cx="4057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76C62-7B98-4B2B-942F-3678E1FD2B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2355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76C62-7B98-4B2B-942F-3678E1FD2B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905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76C62-7B98-4B2B-942F-3678E1FD2B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842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76C62-7B98-4B2B-942F-3678E1FD2B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6156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76C62-7B98-4B2B-942F-3678E1FD2B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565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76C62-7B98-4B2B-942F-3678E1FD2B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3646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76C62-7B98-4B2B-942F-3678E1FD2B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754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1044" y="10774566"/>
            <a:ext cx="10199767" cy="272141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831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49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1044" y="3276803"/>
            <a:ext cx="10199767" cy="7213126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7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38803" y="600519"/>
            <a:ext cx="2069518" cy="12895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6054" y="600519"/>
            <a:ext cx="12417109" cy="12895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45130" y="10774566"/>
            <a:ext cx="10199767" cy="272141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800" b="0" cap="none" spc="0">
                <a:ln w="0"/>
                <a:solidFill>
                  <a:schemeClr val="accent2"/>
                </a:solidFill>
                <a:effectLst/>
              </a:defRPr>
            </a:lvl1pPr>
            <a:lvl2pPr marL="831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49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45130" y="3276803"/>
            <a:ext cx="10199767" cy="7213126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7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6051" y="3721115"/>
            <a:ext cx="7243313" cy="977486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 marL="2743017">
              <a:defRPr sz="2500"/>
            </a:lvl5pPr>
            <a:lvl6pPr marL="2743017">
              <a:defRPr sz="2500"/>
            </a:lvl6pPr>
            <a:lvl7pPr marL="2743017">
              <a:defRPr sz="2500"/>
            </a:lvl7pPr>
            <a:lvl8pPr marL="2743017">
              <a:defRPr sz="2500"/>
            </a:lvl8pPr>
            <a:lvl9pPr marL="2743017"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65009" y="3721115"/>
            <a:ext cx="7243313" cy="977486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 marL="2743017">
              <a:defRPr sz="2500"/>
            </a:lvl5pPr>
            <a:lvl6pPr marL="2743017">
              <a:defRPr sz="2500"/>
            </a:lvl6pPr>
            <a:lvl7pPr marL="2743017">
              <a:defRPr sz="2500"/>
            </a:lvl7pPr>
            <a:lvl8pPr marL="2743017">
              <a:defRPr sz="2500"/>
            </a:lvl8pPr>
            <a:lvl9pPr marL="2743017"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1967" y="3517842"/>
            <a:ext cx="7237401" cy="1119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200" b="1"/>
            </a:lvl1pPr>
            <a:lvl2pPr marL="831217" indent="0">
              <a:buNone/>
              <a:defRPr sz="3700" b="1"/>
            </a:lvl2pPr>
            <a:lvl3pPr marL="1662436" indent="0">
              <a:buNone/>
              <a:defRPr sz="3200" b="1"/>
            </a:lvl3pPr>
            <a:lvl4pPr marL="2493653" indent="0">
              <a:buNone/>
              <a:defRPr sz="2800" b="1"/>
            </a:lvl4pPr>
            <a:lvl5pPr marL="3324869" indent="0">
              <a:buNone/>
              <a:defRPr sz="2800" b="1"/>
            </a:lvl5pPr>
            <a:lvl6pPr marL="4156087" indent="0">
              <a:buNone/>
              <a:defRPr sz="2800" b="1"/>
            </a:lvl6pPr>
            <a:lvl7pPr marL="4987305" indent="0">
              <a:buNone/>
              <a:defRPr sz="2800" b="1"/>
            </a:lvl7pPr>
            <a:lvl8pPr marL="5818522" indent="0">
              <a:buNone/>
              <a:defRPr sz="2800" b="1"/>
            </a:lvl8pPr>
            <a:lvl9pPr marL="6649740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6051" y="4831890"/>
            <a:ext cx="7243313" cy="8664082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 marL="2743017">
              <a:defRPr sz="2500"/>
            </a:lvl5pPr>
            <a:lvl6pPr marL="2743017">
              <a:defRPr sz="2500"/>
            </a:lvl6pPr>
            <a:lvl7pPr marL="2743017">
              <a:defRPr sz="2500"/>
            </a:lvl7pPr>
            <a:lvl8pPr marL="2743017">
              <a:defRPr sz="2500"/>
            </a:lvl8pPr>
            <a:lvl9pPr marL="2743017"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70924" y="3517842"/>
            <a:ext cx="7237401" cy="111966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3200" b="1"/>
            </a:lvl1pPr>
            <a:lvl2pPr marL="831217" indent="0">
              <a:buNone/>
              <a:defRPr sz="3700" b="1"/>
            </a:lvl2pPr>
            <a:lvl3pPr marL="1662436" indent="0">
              <a:buNone/>
              <a:defRPr sz="3200" b="1"/>
            </a:lvl3pPr>
            <a:lvl4pPr marL="2493653" indent="0">
              <a:buNone/>
              <a:defRPr sz="2800" b="1"/>
            </a:lvl4pPr>
            <a:lvl5pPr marL="3324869" indent="0">
              <a:buNone/>
              <a:defRPr sz="2800" b="1"/>
            </a:lvl5pPr>
            <a:lvl6pPr marL="4156087" indent="0">
              <a:buNone/>
              <a:defRPr sz="2800" b="1"/>
            </a:lvl6pPr>
            <a:lvl7pPr marL="4987305" indent="0">
              <a:buNone/>
              <a:defRPr sz="2800" b="1"/>
            </a:lvl7pPr>
            <a:lvl8pPr marL="5818522" indent="0">
              <a:buNone/>
              <a:defRPr sz="2800" b="1"/>
            </a:lvl8pPr>
            <a:lvl9pPr marL="6649740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65009" y="4831890"/>
            <a:ext cx="7243313" cy="8664082"/>
          </a:xfrm>
        </p:spPr>
        <p:txBody>
          <a:bodyPr>
            <a:normAutofit/>
          </a:bodyPr>
          <a:lstStyle>
            <a:lvl1pPr>
              <a:defRPr sz="2700"/>
            </a:lvl1pPr>
            <a:lvl2pPr>
              <a:defRPr sz="2500"/>
            </a:lvl2pPr>
            <a:lvl3pPr>
              <a:defRPr sz="2500"/>
            </a:lvl3pPr>
            <a:lvl4pPr>
              <a:defRPr sz="2500"/>
            </a:lvl4pPr>
            <a:lvl5pPr marL="2743017">
              <a:defRPr sz="2500"/>
            </a:lvl5pPr>
            <a:lvl6pPr marL="2743017">
              <a:defRPr sz="2500"/>
            </a:lvl6pPr>
            <a:lvl7pPr marL="2743017">
              <a:defRPr sz="2500"/>
            </a:lvl7pPr>
            <a:lvl8pPr marL="2743017">
              <a:defRPr sz="2500"/>
            </a:lvl8pPr>
            <a:lvl9pPr marL="2743017"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65087" y="2"/>
            <a:ext cx="11530171" cy="149955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6244" tIns="83122" rIns="166244" bIns="83122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067" y="3721115"/>
            <a:ext cx="4878149" cy="6220366"/>
          </a:xfrm>
        </p:spPr>
        <p:txBody>
          <a:bodyPr anchor="b">
            <a:normAutofit/>
          </a:bodyPr>
          <a:lstStyle>
            <a:lvl1pPr algn="l">
              <a:defRPr sz="27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4202" y="1055241"/>
            <a:ext cx="9904121" cy="1288504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3067" y="10163634"/>
            <a:ext cx="4878149" cy="3776651"/>
          </a:xfrm>
        </p:spPr>
        <p:txBody>
          <a:bodyPr>
            <a:normAutofit/>
          </a:bodyPr>
          <a:lstStyle>
            <a:lvl1pPr marL="0" indent="0">
              <a:spcBef>
                <a:spcPts val="1637"/>
              </a:spcBef>
              <a:buNone/>
              <a:defRPr sz="2200"/>
            </a:lvl1pPr>
            <a:lvl2pPr marL="831217" indent="0">
              <a:buNone/>
              <a:defRPr sz="2200"/>
            </a:lvl2pPr>
            <a:lvl3pPr marL="1662436" indent="0">
              <a:buNone/>
              <a:defRPr sz="1700"/>
            </a:lvl3pPr>
            <a:lvl4pPr marL="2493653" indent="0">
              <a:buNone/>
              <a:defRPr sz="1600"/>
            </a:lvl4pPr>
            <a:lvl5pPr marL="3324869" indent="0">
              <a:buNone/>
              <a:defRPr sz="1600"/>
            </a:lvl5pPr>
            <a:lvl6pPr marL="4156087" indent="0">
              <a:buNone/>
              <a:defRPr sz="1600"/>
            </a:lvl6pPr>
            <a:lvl7pPr marL="4987305" indent="0">
              <a:buNone/>
              <a:defRPr sz="1600"/>
            </a:lvl7pPr>
            <a:lvl8pPr marL="5818522" indent="0">
              <a:buNone/>
              <a:defRPr sz="1600"/>
            </a:lvl8pPr>
            <a:lvl9pPr marL="664974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30367" y="2"/>
            <a:ext cx="11677994" cy="149955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6244" tIns="83122" rIns="166244" bIns="83122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747" y="10496871"/>
            <a:ext cx="10643235" cy="1666169"/>
          </a:xfrm>
        </p:spPr>
        <p:txBody>
          <a:bodyPr anchor="b">
            <a:normAutofit/>
          </a:bodyPr>
          <a:lstStyle>
            <a:lvl1pPr algn="l">
              <a:defRPr sz="27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47747" y="610933"/>
            <a:ext cx="10643235" cy="9726264"/>
          </a:xfrm>
        </p:spPr>
        <p:txBody>
          <a:bodyPr>
            <a:normAutofit/>
          </a:bodyPr>
          <a:lstStyle>
            <a:lvl1pPr marL="0" indent="0">
              <a:buNone/>
              <a:defRPr sz="3800"/>
            </a:lvl1pPr>
            <a:lvl2pPr marL="831217" indent="0">
              <a:buNone/>
              <a:defRPr sz="5100"/>
            </a:lvl2pPr>
            <a:lvl3pPr marL="1662436" indent="0">
              <a:buNone/>
              <a:defRPr sz="4300"/>
            </a:lvl3pPr>
            <a:lvl4pPr marL="2493653" indent="0">
              <a:buNone/>
              <a:defRPr sz="3700"/>
            </a:lvl4pPr>
            <a:lvl5pPr marL="3324869" indent="0">
              <a:buNone/>
              <a:defRPr sz="3700"/>
            </a:lvl5pPr>
            <a:lvl6pPr marL="4156087" indent="0">
              <a:buNone/>
              <a:defRPr sz="3700"/>
            </a:lvl6pPr>
            <a:lvl7pPr marL="4987305" indent="0">
              <a:buNone/>
              <a:defRPr sz="3700"/>
            </a:lvl7pPr>
            <a:lvl8pPr marL="5818522" indent="0">
              <a:buNone/>
              <a:defRPr sz="3700"/>
            </a:lvl8pPr>
            <a:lvl9pPr marL="6649740" indent="0">
              <a:buNone/>
              <a:defRPr sz="3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7747" y="12163039"/>
            <a:ext cx="10643235" cy="17772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/>
            </a:lvl1pPr>
            <a:lvl2pPr marL="831217" indent="0">
              <a:buNone/>
              <a:defRPr sz="2200"/>
            </a:lvl2pPr>
            <a:lvl3pPr marL="1662436" indent="0">
              <a:buNone/>
              <a:defRPr sz="1700"/>
            </a:lvl3pPr>
            <a:lvl4pPr marL="2493653" indent="0">
              <a:buNone/>
              <a:defRPr sz="1600"/>
            </a:lvl4pPr>
            <a:lvl5pPr marL="3324869" indent="0">
              <a:buNone/>
              <a:defRPr sz="1600"/>
            </a:lvl5pPr>
            <a:lvl6pPr marL="4156087" indent="0">
              <a:buNone/>
              <a:defRPr sz="1600"/>
            </a:lvl6pPr>
            <a:lvl7pPr marL="4987305" indent="0">
              <a:buNone/>
              <a:defRPr sz="1600"/>
            </a:lvl7pPr>
            <a:lvl8pPr marL="5818522" indent="0">
              <a:buNone/>
              <a:defRPr sz="1600"/>
            </a:lvl8pPr>
            <a:lvl9pPr marL="664974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6051" y="13995828"/>
            <a:ext cx="3991213" cy="701180"/>
          </a:xfrm>
          <a:prstGeom prst="rect">
            <a:avLst/>
          </a:prstGeom>
        </p:spPr>
        <p:txBody>
          <a:bodyPr vert="horz" lIns="166244" tIns="83122" rIns="166244" bIns="83122" rtlCol="0" anchor="b"/>
          <a:lstStyle>
            <a:lvl1pPr algn="l"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87188" y="13995828"/>
            <a:ext cx="9046750" cy="701180"/>
          </a:xfrm>
          <a:prstGeom prst="rect">
            <a:avLst/>
          </a:prstGeom>
        </p:spPr>
        <p:txBody>
          <a:bodyPr vert="horz" lIns="166244" tIns="83122" rIns="166244" bIns="83122" rtlCol="0" anchor="b"/>
          <a:lstStyle>
            <a:lvl1pPr algn="ctr"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796521" y="13995828"/>
            <a:ext cx="1611802" cy="701180"/>
          </a:xfrm>
          <a:prstGeom prst="rect">
            <a:avLst/>
          </a:prstGeom>
        </p:spPr>
        <p:txBody>
          <a:bodyPr vert="horz" lIns="166244" tIns="83122" rIns="166244" bIns="83122" rtlCol="0" anchor="b"/>
          <a:lstStyle>
            <a:lvl1pPr algn="r">
              <a:defRPr sz="16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6051" y="3721115"/>
            <a:ext cx="14782271" cy="9774861"/>
          </a:xfrm>
          <a:prstGeom prst="rect">
            <a:avLst/>
          </a:prstGeom>
        </p:spPr>
        <p:txBody>
          <a:bodyPr vert="horz" lIns="166244" tIns="83122" rIns="166244" bIns="831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6051" y="166620"/>
            <a:ext cx="14782271" cy="3054644"/>
          </a:xfrm>
          <a:prstGeom prst="rect">
            <a:avLst/>
          </a:prstGeom>
        </p:spPr>
        <p:txBody>
          <a:bodyPr vert="horz" lIns="166244" tIns="83122" rIns="166244" bIns="83122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662436" rtl="0" eaLnBrk="1" latinLnBrk="0" hangingPunct="1">
        <a:lnSpc>
          <a:spcPct val="85000"/>
        </a:lnSpc>
        <a:spcBef>
          <a:spcPct val="0"/>
        </a:spcBef>
        <a:buNone/>
        <a:tabLst/>
        <a:defRPr sz="6100" b="0" kern="1200" cap="none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415609" indent="-415609" algn="l" defTabSz="1662436" rtl="0" eaLnBrk="1" latinLnBrk="0" hangingPunct="1">
        <a:lnSpc>
          <a:spcPct val="95000"/>
        </a:lnSpc>
        <a:spcBef>
          <a:spcPts val="2545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7461" indent="-415609" algn="l" defTabSz="1662436" rtl="0" eaLnBrk="1" latinLnBrk="0" hangingPunct="1">
        <a:lnSpc>
          <a:spcPct val="95000"/>
        </a:lnSpc>
        <a:spcBef>
          <a:spcPts val="1454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579313" indent="-415609" algn="l" defTabSz="1662436" rtl="0" eaLnBrk="1" latinLnBrk="0" hangingPunct="1">
        <a:lnSpc>
          <a:spcPct val="95000"/>
        </a:lnSpc>
        <a:spcBef>
          <a:spcPts val="1454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161166" indent="-415609" algn="l" defTabSz="1662436" rtl="0" eaLnBrk="1" latinLnBrk="0" hangingPunct="1">
        <a:lnSpc>
          <a:spcPct val="95000"/>
        </a:lnSpc>
        <a:spcBef>
          <a:spcPts val="1454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7" indent="-415609" algn="l" defTabSz="1662436" rtl="0" eaLnBrk="1" latinLnBrk="0" hangingPunct="1">
        <a:lnSpc>
          <a:spcPct val="95000"/>
        </a:lnSpc>
        <a:spcBef>
          <a:spcPts val="1454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24869" indent="-415609" algn="l" defTabSz="1662436" rtl="0" eaLnBrk="1" latinLnBrk="0" hangingPunct="1">
        <a:lnSpc>
          <a:spcPct val="95000"/>
        </a:lnSpc>
        <a:spcBef>
          <a:spcPts val="1454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25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3906723" indent="-415609" algn="l" defTabSz="1662436" rtl="0" eaLnBrk="1" latinLnBrk="0" hangingPunct="1">
        <a:lnSpc>
          <a:spcPct val="95000"/>
        </a:lnSpc>
        <a:spcBef>
          <a:spcPts val="1454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25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4488575" indent="-415609" algn="l" defTabSz="1662436" rtl="0" eaLnBrk="1" latinLnBrk="0" hangingPunct="1">
        <a:lnSpc>
          <a:spcPct val="95000"/>
        </a:lnSpc>
        <a:spcBef>
          <a:spcPts val="1454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25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5153548" indent="-415609" algn="l" defTabSz="1662436" rtl="0" eaLnBrk="1" latinLnBrk="0" hangingPunct="1">
        <a:lnSpc>
          <a:spcPct val="95000"/>
        </a:lnSpc>
        <a:spcBef>
          <a:spcPts val="1454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25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6624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7" algn="l" defTabSz="16624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6" algn="l" defTabSz="16624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93653" algn="l" defTabSz="16624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9" algn="l" defTabSz="16624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56087" algn="l" defTabSz="16624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87305" algn="l" defTabSz="16624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818522" algn="l" defTabSz="16624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649740" algn="l" defTabSz="166243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jpeg"/><Relationship Id="rId1" Type="http://schemas.openxmlformats.org/officeDocument/2006/relationships/tags" Target="../tags/tag8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microsoft.com/office/2007/relationships/hdphoto" Target="../media/hdphoto1.wdp"/><Relationship Id="rId15" Type="http://schemas.openxmlformats.org/officeDocument/2006/relationships/image" Target="../media/image44.gif"/><Relationship Id="rId10" Type="http://schemas.openxmlformats.org/officeDocument/2006/relationships/image" Target="../media/image39.jpe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\\localhost\Users\matthewsmmopi1\Desktop\YALDA%20Outro.m4v" TargetMode="External"/><Relationship Id="rId1" Type="http://schemas.openxmlformats.org/officeDocument/2006/relationships/tags" Target="../tags/tag9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mailto:info@yaldafrica.org" TargetMode="External"/><Relationship Id="rId7" Type="http://schemas.openxmlformats.org/officeDocument/2006/relationships/image" Target="../media/image49.jpeg"/><Relationship Id="rId2" Type="http://schemas.openxmlformats.org/officeDocument/2006/relationships/hyperlink" Target="mailto:yaldafrica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hyperlink" Target="http://www.yaldafrica.org/" TargetMode="External"/><Relationship Id="rId9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laone\Desktop\YALDA\Powerpoint\YALDA%20Intro.m4v" TargetMode="External"/><Relationship Id="rId1" Type="http://schemas.microsoft.com/office/2007/relationships/media" Target="file:///C:\Users\laone\Desktop\YALDA\Powerpoint\YALDA%20Intro.m4v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101044" y="12222675"/>
            <a:ext cx="10199767" cy="190448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Envision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Professionals Assist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</a:p>
          <a:p>
            <a:pPr algn="ctr"/>
            <a:r>
              <a:rPr lang="en-US" sz="6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 is Transformed</a:t>
            </a:r>
          </a:p>
        </p:txBody>
      </p:sp>
      <p:pic>
        <p:nvPicPr>
          <p:cNvPr id="6" name="Picture 5" descr="YALDA White Logo with N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3562"/>
            <a:ext cx="17771743" cy="8686800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-46038" y="9174162"/>
            <a:ext cx="17784763" cy="1858962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66244" tIns="83122" rIns="166244" bIns="83122" rtlCol="0" anchor="ctr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en-ZA" sz="5200" noProof="0" dirty="0" smtClean="0">
                <a:ln w="0"/>
                <a:solidFill>
                  <a:schemeClr val="bg1"/>
                </a:solidFill>
                <a:latin typeface="+mj-lt"/>
                <a:ea typeface="+mj-ea"/>
                <a:cs typeface="+mj-cs"/>
              </a:rPr>
              <a:t>Cambridge, MA </a:t>
            </a:r>
            <a:r>
              <a:rPr lang="en-ZA" sz="5200" dirty="0" smtClean="0">
                <a:ln w="0"/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ZA" sz="5200" noProof="0" dirty="0" smtClean="0">
                <a:ln w="0"/>
                <a:solidFill>
                  <a:schemeClr val="bg1"/>
                </a:solidFill>
                <a:latin typeface="+mj-lt"/>
                <a:ea typeface="+mj-ea"/>
                <a:cs typeface="+mj-cs"/>
              </a:rPr>
              <a:t> [insert date] </a:t>
            </a:r>
            <a:r>
              <a:rPr lang="en-ZA" sz="5200" dirty="0" smtClean="0">
                <a:ln w="0"/>
                <a:solidFill>
                  <a:schemeClr val="bg1"/>
                </a:solidFill>
                <a:latin typeface="Wingdings"/>
                <a:ea typeface="Wingdings"/>
                <a:cs typeface="Wingdings"/>
              </a:rPr>
              <a:t></a:t>
            </a:r>
            <a:r>
              <a:rPr lang="en-ZA" sz="5200" noProof="0" dirty="0" smtClean="0">
                <a:ln w="0"/>
                <a:solidFill>
                  <a:schemeClr val="bg1"/>
                </a:solidFill>
                <a:latin typeface="+mj-lt"/>
                <a:ea typeface="+mj-ea"/>
                <a:cs typeface="+mj-cs"/>
              </a:rPr>
              <a:t> Harvard Presentation </a:t>
            </a:r>
            <a:endParaRPr kumimoji="0" lang="en-ZA" sz="5200" b="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p:transition spd="slow" advTm="1761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4" y="2774240"/>
            <a:ext cx="4907144" cy="40404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508" y="2616789"/>
            <a:ext cx="4782387" cy="54567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677" y="2616789"/>
            <a:ext cx="4768525" cy="4977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0" y="7497766"/>
            <a:ext cx="4823972" cy="49360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94" y="8285018"/>
            <a:ext cx="5018040" cy="5040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03" y="8052626"/>
            <a:ext cx="4796248" cy="49360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5419">
        <p14:doors dir="vert"/>
      </p:transition>
    </mc:Choice>
    <mc:Fallback xmlns="" xmlns:mv="urn:schemas-microsoft-com:mac:vml">
      <p:transition spd="slow" advTm="154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30" y="2313187"/>
            <a:ext cx="5059626" cy="535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88" y="2313186"/>
            <a:ext cx="4463560" cy="5310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062" y="2313188"/>
            <a:ext cx="5031902" cy="5269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26" y="8138865"/>
            <a:ext cx="4158597" cy="5290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12" y="8138866"/>
            <a:ext cx="4491285" cy="5352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293" y="8223267"/>
            <a:ext cx="4893282" cy="4852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2">
        <p14:ferris dir="l"/>
      </p:transition>
    </mc:Choice>
    <mc:Fallback xmlns="" xmlns:mv="urn:schemas-microsoft-com:mac:vml">
      <p:transition spd="slow" advTm="136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2" y="412478"/>
            <a:ext cx="5142797" cy="5894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893" y="412481"/>
            <a:ext cx="5156659" cy="614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4038" y="412475"/>
            <a:ext cx="4819124" cy="5273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8480" y="7303101"/>
            <a:ext cx="5296151" cy="6252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543" y="6556474"/>
            <a:ext cx="7525754" cy="7745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400" y="5293308"/>
            <a:ext cx="4557851" cy="513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41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349">
        <p14:conveyor dir="l"/>
      </p:transition>
    </mc:Choice>
    <mc:Fallback xmlns="" xmlns:mv="urn:schemas-microsoft-com:mac:vml">
      <p:transition spd="slow" advTm="103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94737" y="3876397"/>
            <a:ext cx="2883544" cy="361256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72" b="93448" l="2273" r="96901">
                        <a14:foregroundMark x1="5372" y1="17241" x2="88430" y2="64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17" b="3752"/>
          <a:stretch/>
        </p:blipFill>
        <p:spPr bwMode="auto">
          <a:xfrm>
            <a:off x="7465783" y="3089139"/>
            <a:ext cx="6540275" cy="581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11" y="3869546"/>
            <a:ext cx="5291373" cy="2368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83" y="6711214"/>
            <a:ext cx="3105085" cy="172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46" y="9711241"/>
            <a:ext cx="1774334" cy="177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46" y="7044447"/>
            <a:ext cx="2065436" cy="139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9544624"/>
            <a:ext cx="3992253" cy="1936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G:\yarona fm logo whit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248" y="9038256"/>
            <a:ext cx="2779672" cy="2949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833" y="8994237"/>
            <a:ext cx="4144735" cy="3311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1.bp.blogspot.com/-IunEzpco9sQ/Ti_7OSkGbmI/AAAAAAAALvE/U_t3i41mlNo/s1600/e.tv+Botswana+logo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34" y="12087476"/>
            <a:ext cx="4972050" cy="92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b/ba/Botswanatv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916" y="12498370"/>
            <a:ext cx="3060985" cy="2295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unfestival.com/imagesb/mmegi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82" y="2419165"/>
            <a:ext cx="3105085" cy="9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obilemarketingmagazine.com/wp-content/uploads/2015/01/Orange-logo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421" y="12087476"/>
            <a:ext cx="2619077" cy="261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0" y="0"/>
            <a:ext cx="17738725" cy="1858962"/>
          </a:xfrm>
          <a:prstGeom prst="rect">
            <a:avLst/>
          </a:prstGeom>
          <a:solidFill>
            <a:srgbClr val="008000"/>
          </a:solidFill>
        </p:spPr>
        <p:txBody>
          <a:bodyPr vert="horz" wrap="none" lIns="166244" tIns="83122" rIns="166244" bIns="83122" rtlCol="0" anchor="ctr">
            <a:normAutofit/>
          </a:bodyPr>
          <a:lstStyle/>
          <a:p>
            <a:pPr marL="0" marR="0" lvl="0" indent="0" algn="l" defTabSz="16624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6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 partners</a:t>
            </a:r>
            <a:endParaRPr kumimoji="0" lang="en-ZA" sz="6800" b="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96">
        <p14:ferris dir="l"/>
      </p:transition>
    </mc:Choice>
    <mc:Fallback xmlns="" xmlns:mv="urn:schemas-microsoft-com:mac:vml">
      <p:transition spd="slow" advTm="233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/>
          <p:cNvSpPr txBox="1">
            <a:spLocks/>
          </p:cNvSpPr>
          <p:nvPr/>
        </p:nvSpPr>
        <p:spPr>
          <a:xfrm>
            <a:off x="0" y="0"/>
            <a:ext cx="17738725" cy="1858962"/>
          </a:xfrm>
          <a:prstGeom prst="rect">
            <a:avLst/>
          </a:prstGeom>
          <a:solidFill>
            <a:srgbClr val="008000"/>
          </a:solidFill>
        </p:spPr>
        <p:txBody>
          <a:bodyPr vert="horz" wrap="none" lIns="166244" tIns="83122" rIns="166244" bIns="83122" rtlCol="0" anchor="ctr">
            <a:normAutofit/>
          </a:bodyPr>
          <a:lstStyle/>
          <a:p>
            <a:pPr marL="0" marR="0" lvl="0" indent="0" algn="l" defTabSz="16624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6800" dirty="0" smtClean="0">
                <a:ln w="0"/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do o</a:t>
            </a:r>
            <a:r>
              <a:rPr kumimoji="0" lang="en-ZA" sz="6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ur advisors have to say?</a:t>
            </a:r>
            <a:endParaRPr kumimoji="0" lang="en-ZA" sz="6800" b="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" name="YALDA Outro.m4v">
            <a:hlinkClick r:id="" action="ppaction://media"/>
          </p:cNvPr>
          <p:cNvPicPr>
            <a:picLocks noGrp="1"/>
          </p:cNvPicPr>
          <p:nvPr>
            <p:ph idx="1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-7408" y="3382962"/>
            <a:ext cx="17746133" cy="99822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96">
        <p14:ferris dir="l"/>
      </p:transition>
    </mc:Choice>
    <mc:Fallback xmlns="" xmlns:mv="urn:schemas-microsoft-com:mac:vml">
      <p:transition spd="slow" advTm="233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9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162" y="2239962"/>
            <a:ext cx="16916400" cy="12420600"/>
          </a:xfrm>
        </p:spPr>
        <p:txBody>
          <a:bodyPr>
            <a:noAutofit/>
          </a:bodyPr>
          <a:lstStyle/>
          <a:p>
            <a:pPr marL="1122298" indent="-841723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Something Campaign Partnership</a:t>
            </a:r>
          </a:p>
          <a:p>
            <a:pPr marL="1122298" indent="-841723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“Dragon’s Den” YALDA TV Program in South Africa</a:t>
            </a:r>
          </a:p>
          <a:p>
            <a:pPr marL="1122298" indent="-841723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CT4D – Culture and Technology for Development</a:t>
            </a:r>
          </a:p>
          <a:p>
            <a:pPr marL="1704150" lvl="1" indent="-841723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sz="4000" dirty="0" smtClean="0"/>
              <a:t>By </a:t>
            </a:r>
            <a:r>
              <a:rPr lang="en-US" sz="4000" dirty="0"/>
              <a:t>adopting technology, photography and film making, young people across Africa can virtually share their rich experiences </a:t>
            </a:r>
            <a:r>
              <a:rPr lang="en-US" sz="4000" dirty="0" smtClean="0"/>
              <a:t>in advocacy and starting enterprises</a:t>
            </a:r>
          </a:p>
          <a:p>
            <a:pPr marL="1122298" indent="-841723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 Africa</a:t>
            </a:r>
          </a:p>
          <a:p>
            <a:pPr marL="1704150" lvl="1" indent="-841723">
              <a:lnSpc>
                <a:spcPct val="105000"/>
              </a:lnSpc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4000" dirty="0"/>
              <a:t>Systematic </a:t>
            </a:r>
            <a:r>
              <a:rPr lang="en-US" altLang="en-US" sz="4000" dirty="0" err="1"/>
              <a:t>programme</a:t>
            </a:r>
            <a:r>
              <a:rPr lang="en-US" altLang="en-US" sz="4000" dirty="0"/>
              <a:t> that leads young people from ideation to implementation of their ideas over a period of time</a:t>
            </a:r>
          </a:p>
          <a:p>
            <a:pPr marL="1704150" lvl="1" indent="-841723">
              <a:lnSpc>
                <a:spcPct val="105000"/>
              </a:lnSpc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4000" dirty="0"/>
              <a:t>Similar is structure of YALDA conference</a:t>
            </a:r>
          </a:p>
          <a:p>
            <a:pPr marL="1122298" indent="-841723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Kenya Conference 2015 – </a:t>
            </a:r>
            <a:r>
              <a:rPr lang="en-US" altLang="en-US" sz="4800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Africa Needs Now: Youth Creating Employment</a:t>
            </a:r>
            <a:endParaRPr lang="en-US" altLang="en-US" sz="48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2298" indent="-841723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4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Intercollegiate Model African Union 2016 --  Year of Agriculture</a:t>
            </a:r>
          </a:p>
          <a:p>
            <a:pPr marL="2286002" lvl="2" indent="-841723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en-US" altLang="en-US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2298" indent="-841723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en-US" sz="4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17738725" cy="1858962"/>
          </a:xfrm>
          <a:prstGeom prst="rect">
            <a:avLst/>
          </a:prstGeom>
          <a:solidFill>
            <a:srgbClr val="008000"/>
          </a:solidFill>
        </p:spPr>
        <p:txBody>
          <a:bodyPr vert="horz" wrap="none" lIns="166244" tIns="83122" rIns="166244" bIns="83122" rtlCol="0" anchor="ctr">
            <a:normAutofit/>
          </a:bodyPr>
          <a:lstStyle/>
          <a:p>
            <a:pPr marL="0" marR="0" lvl="0" indent="0" algn="l" defTabSz="16624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6800" dirty="0" smtClean="0">
                <a:ln w="0"/>
                <a:solidFill>
                  <a:schemeClr val="bg1"/>
                </a:solidFill>
                <a:latin typeface="+mj-lt"/>
                <a:ea typeface="+mj-ea"/>
                <a:cs typeface="+mj-cs"/>
              </a:rPr>
              <a:t>We continue to look ahead</a:t>
            </a:r>
            <a:endParaRPr kumimoji="0" lang="en-ZA" sz="6800" b="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116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562" y="1858962"/>
            <a:ext cx="14739760" cy="12573000"/>
          </a:xfrm>
          <a:solidFill>
            <a:schemeClr val="accent4"/>
          </a:solidFill>
        </p:spPr>
        <p:txBody>
          <a:bodyPr>
            <a:noAutofit/>
          </a:bodyPr>
          <a:lstStyle/>
          <a:p>
            <a:pPr marL="1122298" indent="-841723">
              <a:buClrTx/>
              <a:buFont typeface="Wingdings" pitchFamily="2" charset="2"/>
              <a:buChar char="q"/>
              <a:defRPr/>
            </a:pPr>
            <a:r>
              <a:rPr lang="en-US" altLang="en-US" sz="4800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Workshops to help members improve the leadership skills for working in Africa</a:t>
            </a:r>
          </a:p>
          <a:p>
            <a:pPr marL="1122298" indent="-841723">
              <a:buClrTx/>
              <a:buFont typeface="Wingdings" pitchFamily="2" charset="2"/>
              <a:buChar char="q"/>
              <a:defRPr/>
            </a:pPr>
            <a:r>
              <a:rPr lang="en-US" altLang="en-US" sz="4800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Seminars on development in Africa and opportunities for impact</a:t>
            </a:r>
          </a:p>
          <a:p>
            <a:pPr marL="1122298" indent="-841723">
              <a:buClrTx/>
              <a:buFont typeface="Wingdings" pitchFamily="2" charset="2"/>
              <a:buChar char="q"/>
              <a:defRPr/>
            </a:pPr>
            <a:r>
              <a:rPr lang="en-US" altLang="en-US" sz="480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Preparation for IMAUS Botswana January 2016 and YALDA Cameroon </a:t>
            </a:r>
            <a:r>
              <a:rPr lang="en-US" altLang="en-US" sz="4800" dirty="0" err="1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altLang="en-US" sz="4800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-Boot Camp October </a:t>
            </a:r>
            <a:r>
              <a:rPr lang="en-US" altLang="en-US" sz="480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</a:p>
          <a:p>
            <a:pPr marL="1704150" lvl="1" indent="-841723">
              <a:buClrTx/>
              <a:buFont typeface="Wingdings" charset="2"/>
              <a:buChar char="§"/>
              <a:defRPr/>
            </a:pPr>
            <a:r>
              <a:rPr lang="en-US" altLang="en-US" sz="4800" dirty="0">
                <a:solidFill>
                  <a:srgbClr val="FFFFFF"/>
                </a:solidFill>
              </a:rPr>
              <a:t>Fundraising and Speaker invites</a:t>
            </a:r>
          </a:p>
          <a:p>
            <a:pPr marL="1122298" indent="-841723">
              <a:buClrTx/>
              <a:buFont typeface="Wingdings" pitchFamily="2" charset="2"/>
              <a:buChar char="q"/>
              <a:defRPr/>
            </a:pPr>
            <a:r>
              <a:rPr lang="en-US" altLang="en-US" sz="480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Treks to the United Nations in New York and World Bank events or conferences in DC</a:t>
            </a:r>
          </a:p>
          <a:p>
            <a:pPr marL="1704150" lvl="1" indent="-841723">
              <a:buClrTx/>
              <a:buFont typeface="Wingdings" charset="2"/>
              <a:buChar char="§"/>
              <a:defRPr/>
            </a:pPr>
            <a:r>
              <a:rPr lang="en-US" altLang="en-US" sz="4800" dirty="0">
                <a:solidFill>
                  <a:srgbClr val="FFFFFF"/>
                </a:solidFill>
              </a:rPr>
              <a:t>Opportunity to represent Africa’s youth and submit position papers to entities upon their </a:t>
            </a:r>
            <a:r>
              <a:rPr lang="en-US" altLang="en-US" sz="4800" dirty="0" smtClean="0">
                <a:solidFill>
                  <a:srgbClr val="FFFFFF"/>
                </a:solidFill>
              </a:rPr>
              <a:t>request</a:t>
            </a:r>
            <a:endParaRPr lang="en-US" altLang="en-US" sz="4800" dirty="0" smtClean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2298" indent="-841723">
              <a:buClrTx/>
              <a:buFont typeface="Wingdings" pitchFamily="2" charset="2"/>
              <a:buChar char="q"/>
              <a:defRPr/>
            </a:pPr>
            <a:r>
              <a:rPr lang="en-US" altLang="en-US" sz="4800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Magazine development</a:t>
            </a:r>
          </a:p>
          <a:p>
            <a:pPr marL="1122298" indent="-841723">
              <a:buClrTx/>
              <a:buFont typeface="Wingdings" charset="2"/>
              <a:buChar char="§"/>
              <a:defRPr/>
            </a:pPr>
            <a:endParaRPr lang="en-US" sz="5300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17738725" cy="1858962"/>
          </a:xfrm>
          <a:prstGeom prst="rect">
            <a:avLst/>
          </a:prstGeom>
          <a:solidFill>
            <a:srgbClr val="008000"/>
          </a:solidFill>
        </p:spPr>
        <p:txBody>
          <a:bodyPr vert="horz" wrap="none" lIns="166244" tIns="83122" rIns="166244" bIns="83122" rtlCol="0" anchor="ctr">
            <a:normAutofit/>
          </a:bodyPr>
          <a:lstStyle/>
          <a:p>
            <a:pPr marL="0" marR="0" lvl="0" indent="0" algn="l" defTabSz="16624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6800" dirty="0" smtClean="0">
                <a:ln w="0"/>
                <a:solidFill>
                  <a:schemeClr val="bg1"/>
                </a:solidFill>
                <a:latin typeface="+mj-lt"/>
                <a:ea typeface="+mj-ea"/>
                <a:cs typeface="+mj-cs"/>
              </a:rPr>
              <a:t>So what is our vision for Harvard?</a:t>
            </a:r>
            <a:endParaRPr kumimoji="0" lang="en-ZA" sz="6800" b="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1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562" y="3537323"/>
            <a:ext cx="14739760" cy="9577064"/>
          </a:xfrm>
        </p:spPr>
        <p:txBody>
          <a:bodyPr>
            <a:normAutofit/>
          </a:bodyPr>
          <a:lstStyle/>
          <a:p>
            <a:pPr marL="1122298" indent="-841723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4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 an Executive Board looking to fill the following 5 positions:</a:t>
            </a:r>
          </a:p>
          <a:p>
            <a:pPr marL="1319627" lvl="1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altLang="en-US" sz="35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Executive Director/ Secretary</a:t>
            </a:r>
          </a:p>
          <a:p>
            <a:pPr marL="1319627" lvl="1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altLang="en-US" sz="35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Director/ Treasurer</a:t>
            </a:r>
          </a:p>
          <a:p>
            <a:pPr marL="1319627" lvl="1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altLang="en-US" sz="35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University Coordinator/ Outreach Chair</a:t>
            </a:r>
          </a:p>
          <a:p>
            <a:pPr marL="1319627" lvl="1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altLang="en-US" sz="35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Multi-media Specialist/ Communications Chair</a:t>
            </a:r>
          </a:p>
          <a:p>
            <a:pPr marL="1319627" lvl="1" indent="-457200">
              <a:buClr>
                <a:schemeClr val="tx1">
                  <a:shade val="95000"/>
                </a:schemeClr>
              </a:buClr>
              <a:defRPr/>
            </a:pPr>
            <a:r>
              <a:rPr lang="en-US" altLang="en-US" sz="35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Inter-governmental </a:t>
            </a:r>
            <a:r>
              <a:rPr lang="en-US" altLang="en-US" sz="35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altLang="en-US" sz="35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rganisations</a:t>
            </a:r>
            <a:r>
              <a:rPr lang="en-US" altLang="en-US" sz="35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5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altLang="en-US" sz="35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iaison</a:t>
            </a:r>
          </a:p>
          <a:p>
            <a:pPr marL="1122298" indent="-841723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Kennedy will send out an email to the group for anyone who is interested in a leadership position for a meeting this Sunday!</a:t>
            </a:r>
          </a:p>
          <a:p>
            <a:pPr marL="280575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altLang="en-US" sz="3600" dirty="0"/>
          </a:p>
          <a:p>
            <a:pPr marL="1704150" lvl="1" indent="-841723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en-US" altLang="en-US" sz="35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2298" indent="-841723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en-US" altLang="en-US" sz="28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2" lvl="2" indent="-841723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en-US" alt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2298" indent="-841723"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endParaRPr lang="en-US" sz="3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2676674" y="13495973"/>
            <a:ext cx="13599689" cy="1332936"/>
          </a:xfrm>
          <a:prstGeom prst="snip2DiagRect">
            <a:avLst/>
          </a:prstGeom>
          <a:solidFill>
            <a:srgbClr val="07A9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050" tIns="93525" rIns="187050" bIns="93525" anchor="ctr"/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Youth Alliance for Leadership and Development in Africa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17738725" cy="1858962"/>
          </a:xfrm>
          <a:prstGeom prst="rect">
            <a:avLst/>
          </a:prstGeom>
          <a:solidFill>
            <a:srgbClr val="008000"/>
          </a:solidFill>
        </p:spPr>
        <p:txBody>
          <a:bodyPr vert="horz" wrap="none" lIns="166244" tIns="83122" rIns="166244" bIns="83122" rtlCol="0" anchor="ctr">
            <a:normAutofit/>
          </a:bodyPr>
          <a:lstStyle/>
          <a:p>
            <a:pPr marL="0" marR="0" lvl="0" indent="0" algn="l" defTabSz="16624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6800" dirty="0" smtClean="0">
                <a:ln w="0"/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you join the leadership team?</a:t>
            </a:r>
            <a:endParaRPr kumimoji="0" lang="en-ZA" sz="6800" b="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19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Alliance for Leadership &amp; Development in Africa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@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yaldafrica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             yaldafrica@gmail.com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info@yaldafrica.org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www.yaldafrica.org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“100%  YALDA pride, devotion &amp; commitment  to a better Africa”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ew_twitter_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678" y="5027540"/>
            <a:ext cx="851499" cy="881325"/>
          </a:xfrm>
          <a:prstGeom prst="rect">
            <a:avLst/>
          </a:prstGeom>
        </p:spPr>
      </p:pic>
      <p:pic>
        <p:nvPicPr>
          <p:cNvPr id="5" name="Picture 4" descr="twit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6041" y="4978552"/>
            <a:ext cx="593753" cy="890102"/>
          </a:xfrm>
          <a:prstGeom prst="rect">
            <a:avLst/>
          </a:prstGeom>
        </p:spPr>
      </p:pic>
      <p:pic>
        <p:nvPicPr>
          <p:cNvPr id="6" name="Picture 5" descr="Facebook-Logo.jpg"/>
          <p:cNvPicPr>
            <a:picLocks noChangeAspect="1"/>
          </p:cNvPicPr>
          <p:nvPr/>
        </p:nvPicPr>
        <p:blipFill>
          <a:blip r:embed="rId7" cstate="print"/>
          <a:srcRect b="25926"/>
          <a:stretch>
            <a:fillRect/>
          </a:stretch>
        </p:blipFill>
        <p:spPr>
          <a:xfrm>
            <a:off x="2057677" y="3876395"/>
            <a:ext cx="1362337" cy="852859"/>
          </a:xfrm>
          <a:prstGeom prst="rect">
            <a:avLst/>
          </a:prstGeom>
        </p:spPr>
      </p:pic>
      <p:pic>
        <p:nvPicPr>
          <p:cNvPr id="7" name="Picture 6" descr="google-gmail-logo.jpg"/>
          <p:cNvPicPr>
            <a:picLocks noChangeAspect="1"/>
          </p:cNvPicPr>
          <p:nvPr/>
        </p:nvPicPr>
        <p:blipFill>
          <a:blip r:embed="rId8" cstate="print"/>
          <a:srcRect l="5097" t="25485" r="8256" b="33741"/>
          <a:stretch>
            <a:fillRect/>
          </a:stretch>
        </p:blipFill>
        <p:spPr>
          <a:xfrm>
            <a:off x="2057677" y="6238159"/>
            <a:ext cx="1781518" cy="1259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1st lecture 0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442" y="4804254"/>
            <a:ext cx="7783388" cy="583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/>
          <p:cNvSpPr txBox="1">
            <a:spLocks/>
          </p:cNvSpPr>
          <p:nvPr/>
        </p:nvSpPr>
        <p:spPr>
          <a:xfrm>
            <a:off x="0" y="0"/>
            <a:ext cx="17738725" cy="1858962"/>
          </a:xfrm>
          <a:prstGeom prst="rect">
            <a:avLst/>
          </a:prstGeom>
          <a:solidFill>
            <a:srgbClr val="008000"/>
          </a:solidFill>
        </p:spPr>
        <p:txBody>
          <a:bodyPr vert="horz" wrap="none" lIns="166244" tIns="83122" rIns="166244" bIns="83122" rtlCol="0" anchor="ctr">
            <a:normAutofit/>
          </a:bodyPr>
          <a:lstStyle/>
          <a:p>
            <a:pPr marL="0" marR="0" lvl="0" indent="0" algn="l" defTabSz="16624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6800" dirty="0" smtClean="0">
                <a:ln w="0"/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do you become a member?</a:t>
            </a:r>
            <a:endParaRPr kumimoji="0" lang="en-ZA" sz="6800" b="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41">
        <p14:flip dir="r"/>
      </p:transition>
    </mc:Choice>
    <mc:Fallback xmlns="" xmlns:mv="urn:schemas-microsoft-com:mac:vml">
      <p:transition spd="slow" advTm="11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ALDA Intro.m4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49362"/>
            <a:ext cx="17738725" cy="12496800"/>
          </a:xfrm>
        </p:spPr>
      </p:pic>
      <p:sp>
        <p:nvSpPr>
          <p:cNvPr id="5" name="TextBox 4"/>
          <p:cNvSpPr txBox="1"/>
          <p:nvPr/>
        </p:nvSpPr>
        <p:spPr>
          <a:xfrm>
            <a:off x="-76200" y="0"/>
            <a:ext cx="3867666" cy="485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3822362" y="1782762"/>
            <a:ext cx="3916363" cy="13212763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166244" tIns="83122" rIns="166244" bIns="83122" rtlCol="0" anchor="ctr">
            <a:normAutofit/>
          </a:bodyPr>
          <a:lstStyle/>
          <a:p>
            <a:pPr marL="0" marR="0" lvl="0" indent="0" algn="l" defTabSz="16624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6800" b="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1364" y="2316162"/>
            <a:ext cx="13193797" cy="12424339"/>
          </a:xfrm>
        </p:spPr>
        <p:txBody>
          <a:bodyPr>
            <a:normAutofit/>
          </a:bodyPr>
          <a:lstStyle/>
          <a:p>
            <a:pPr marL="1122298" indent="-841723">
              <a:spcBef>
                <a:spcPts val="2545"/>
              </a:spcBef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an international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of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African youth who want to make a positive </a:t>
            </a: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on the African continent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122298" indent="-841723">
              <a:spcBef>
                <a:spcPts val="2545"/>
              </a:spcBef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US" alt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function </a:t>
            </a:r>
            <a:r>
              <a:rPr lang="en-US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powerful </a:t>
            </a:r>
            <a:r>
              <a:rPr lang="en-US" alt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 </a:t>
            </a:r>
            <a:r>
              <a:rPr lang="en-US" alt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ground-level youth-based solutions</a:t>
            </a:r>
            <a:r>
              <a:rPr lang="en-US" alt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122298" indent="-841723">
              <a:spcBef>
                <a:spcPts val="2545"/>
              </a:spcBef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ZA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eagerly cross </a:t>
            </a:r>
            <a:r>
              <a:rPr lang="en-ZA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and national boundaries to raise awareness, collaborate with like-minded peers,</a:t>
            </a:r>
            <a:r>
              <a:rPr lang="en-ZA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mento </a:t>
            </a:r>
            <a:r>
              <a:rPr lang="en-ZA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Africans with leadership </a:t>
            </a:r>
            <a:r>
              <a:rPr lang="en-ZA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to support </a:t>
            </a:r>
            <a:r>
              <a:rPr lang="en-ZA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ZA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realizing </a:t>
            </a:r>
            <a:r>
              <a:rPr lang="en-ZA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short and long term goals. </a:t>
            </a:r>
            <a:endParaRPr lang="en-ZA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2298" indent="-841723">
              <a:spcBef>
                <a:spcPts val="2545"/>
              </a:spcBef>
              <a:buClr>
                <a:schemeClr val="tx1">
                  <a:shade val="95000"/>
                </a:schemeClr>
              </a:buClr>
              <a:buFont typeface="Wingdings" pitchFamily="2" charset="2"/>
              <a:buChar char="q"/>
              <a:defRPr/>
            </a:pPr>
            <a:r>
              <a:rPr lang="en-ZA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YALDA is truly </a:t>
            </a:r>
            <a:r>
              <a:rPr lang="en-ZA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“By Africans, for Africa!”</a:t>
            </a:r>
            <a:endParaRPr lang="en-ZA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0575">
              <a:spcBef>
                <a:spcPts val="2545"/>
              </a:spcBef>
              <a:buClr>
                <a:schemeClr val="tx1">
                  <a:shade val="95000"/>
                </a:schemeClr>
              </a:buClr>
              <a:defRPr/>
            </a:pPr>
            <a:endParaRPr lang="en-ZA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7738725" cy="1858962"/>
          </a:xfrm>
          <a:solidFill>
            <a:srgbClr val="008000"/>
          </a:solidFill>
        </p:spPr>
        <p:txBody>
          <a:bodyPr wrap="none" anchor="ctr">
            <a:normAutofit/>
          </a:bodyPr>
          <a:lstStyle/>
          <a:p>
            <a:r>
              <a:rPr lang="en-ZA" sz="6800" dirty="0" smtClean="0">
                <a:solidFill>
                  <a:schemeClr val="bg1"/>
                </a:solidFill>
              </a:rPr>
              <a:t>Who are we?</a:t>
            </a:r>
            <a:endParaRPr lang="en-ZA" sz="6800" dirty="0">
              <a:solidFill>
                <a:schemeClr val="bg1"/>
              </a:solidFill>
            </a:endParaRPr>
          </a:p>
        </p:txBody>
      </p:sp>
      <p:pic>
        <p:nvPicPr>
          <p:cNvPr id="8" name="Picture 7" descr="1097170_638133572973952_6651621472023138360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8658" y="11002961"/>
            <a:ext cx="3910067" cy="2590801"/>
          </a:xfrm>
          <a:prstGeom prst="rect">
            <a:avLst/>
          </a:prstGeom>
        </p:spPr>
      </p:pic>
      <p:pic>
        <p:nvPicPr>
          <p:cNvPr id="9" name="Picture 8" descr="10628754_638411769612799_4975834141345108224_o.jpg"/>
          <p:cNvPicPr>
            <a:picLocks noChangeAspect="1"/>
          </p:cNvPicPr>
          <p:nvPr/>
        </p:nvPicPr>
        <p:blipFill>
          <a:blip r:embed="rId4"/>
          <a:srcRect t="14429"/>
          <a:stretch>
            <a:fillRect/>
          </a:stretch>
        </p:blipFill>
        <p:spPr>
          <a:xfrm>
            <a:off x="13822362" y="3154362"/>
            <a:ext cx="3916363" cy="5029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81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740">
        <p:split orient="vert"/>
      </p:transition>
    </mc:Choice>
    <mc:Fallback xmlns="" xmlns:mv="urn:schemas-microsoft-com:mac:vml">
      <p:transition spd="slow" advTm="2774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nip Diagonal Corner Rectangle 9"/>
          <p:cNvSpPr/>
          <p:nvPr/>
        </p:nvSpPr>
        <p:spPr>
          <a:xfrm>
            <a:off x="8793162" y="4525962"/>
            <a:ext cx="8229600" cy="4572000"/>
          </a:xfrm>
          <a:prstGeom prst="snip2Diag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050" tIns="93525" rIns="187050" bIns="93525"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We are registered as a Non-Governmental Organization in 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Ghana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, 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Kenya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, 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Nigeria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, 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South Africa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 and 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entury Gothic"/>
              </a:rPr>
              <a:t>Uganda</a:t>
            </a:r>
            <a:endParaRPr lang="en-US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8793162" y="10012362"/>
            <a:ext cx="8229600" cy="4572000"/>
          </a:xfrm>
          <a:prstGeom prst="snip2DiagRect">
            <a:avLst/>
          </a:prstGeom>
          <a:solidFill>
            <a:schemeClr val="accent4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050" tIns="93525" rIns="187050" bIns="93525"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We enjoy 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501(c)(3)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and public charity status in the 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United States </a:t>
            </a:r>
            <a:endParaRPr lang="en-US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563562" y="9250362"/>
            <a:ext cx="8229600" cy="4572000"/>
          </a:xfrm>
          <a:prstGeom prst="snip2DiagRect">
            <a:avLst/>
          </a:prstGeom>
          <a:solidFill>
            <a:schemeClr val="accent4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050" tIns="93525" rIns="187050" bIns="93525"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We are the only African youth organization recognized by the 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United </a:t>
            </a:r>
            <a:r>
              <a:rPr lang="en-US" sz="4800" b="1" dirty="0" smtClean="0">
                <a:ln>
                  <a:solidFill>
                    <a:schemeClr val="tx2"/>
                  </a:solidFill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Nations 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Economic and Social Council </a:t>
            </a:r>
            <a:endParaRPr lang="en-US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0" y="0"/>
            <a:ext cx="17738725" cy="1858962"/>
          </a:xfrm>
          <a:prstGeom prst="rect">
            <a:avLst/>
          </a:prstGeom>
          <a:solidFill>
            <a:srgbClr val="008000"/>
          </a:solidFill>
        </p:spPr>
        <p:txBody>
          <a:bodyPr vert="horz" wrap="none" lIns="166244" tIns="83122" rIns="166244" bIns="83122" rtlCol="0" anchor="ctr">
            <a:normAutofit/>
          </a:bodyPr>
          <a:lstStyle/>
          <a:p>
            <a:pPr marL="0" marR="0" lvl="0" indent="0" algn="l" defTabSz="16624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6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</a:t>
            </a:r>
            <a:r>
              <a:rPr kumimoji="0" lang="en-ZA" sz="6800" b="0" i="0" u="none" strike="noStrike" kern="1200" cap="none" spc="0" normalizeH="0" noProof="0" dirty="0" smtClean="0">
                <a:ln w="0"/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 accredited internationally</a:t>
            </a:r>
            <a:endParaRPr kumimoji="0" lang="en-ZA" sz="6800" b="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563562" y="3763962"/>
            <a:ext cx="8229600" cy="4572000"/>
          </a:xfrm>
          <a:prstGeom prst="snip2DiagRect">
            <a:avLst/>
          </a:prstGeom>
          <a:solidFill>
            <a:schemeClr val="accent4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7050" tIns="93525" rIns="187050" bIns="93525"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Our official headquarters are located in </a:t>
            </a:r>
            <a:r>
              <a:rPr lang="en-US" sz="4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Gaborone, Botswana</a:t>
            </a:r>
            <a:endParaRPr lang="en-US" sz="4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13" name="Picture 12" descr="uneca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62" y="1935162"/>
            <a:ext cx="1676400" cy="1676400"/>
          </a:xfrm>
          <a:prstGeom prst="rect">
            <a:avLst/>
          </a:prstGeom>
        </p:spPr>
      </p:pic>
      <p:pic>
        <p:nvPicPr>
          <p:cNvPr id="14" name="Picture 13" descr="UNESCO_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362" y="1935162"/>
            <a:ext cx="1905000" cy="1676400"/>
          </a:xfrm>
          <a:prstGeom prst="rect">
            <a:avLst/>
          </a:prstGeom>
        </p:spPr>
      </p:pic>
      <p:pic>
        <p:nvPicPr>
          <p:cNvPr id="15" name="Picture 14" descr="African Union 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8162" y="1935162"/>
            <a:ext cx="1676400" cy="1660769"/>
          </a:xfrm>
          <a:prstGeom prst="rect">
            <a:avLst/>
          </a:prstGeom>
        </p:spPr>
      </p:pic>
      <p:pic>
        <p:nvPicPr>
          <p:cNvPr id="16" name="Picture 15" descr="Harvard_Wreath_Logo_1.sv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6362" y="1935162"/>
            <a:ext cx="172060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1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>
          <a:xfrm>
            <a:off x="0" y="0"/>
            <a:ext cx="17738725" cy="1858962"/>
          </a:xfrm>
          <a:prstGeom prst="rect">
            <a:avLst/>
          </a:prstGeom>
          <a:solidFill>
            <a:srgbClr val="008000"/>
          </a:solidFill>
        </p:spPr>
        <p:txBody>
          <a:bodyPr vert="horz" wrap="none" lIns="166244" tIns="83122" rIns="166244" bIns="83122" rtlCol="0" anchor="ctr">
            <a:normAutofit/>
          </a:bodyPr>
          <a:lstStyle/>
          <a:p>
            <a:pPr marL="0" marR="0" lvl="0" indent="0" algn="l" defTabSz="16624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6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</a:t>
            </a:r>
            <a:r>
              <a:rPr kumimoji="0" lang="en-ZA" sz="6800" b="0" i="0" u="none" strike="noStrike" kern="1200" cap="none" spc="0" normalizeH="0" noProof="0" dirty="0" smtClean="0">
                <a:ln w="0"/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champion the African youth agenda</a:t>
            </a:r>
            <a:endParaRPr kumimoji="0" lang="en-ZA" sz="6800" b="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782762"/>
            <a:ext cx="7010400" cy="662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foster </a:t>
            </a:r>
            <a:r>
              <a:rPr lang="en-US" altLang="en-US" sz="4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en-US" alt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en-US" sz="4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productive collaboration</a:t>
            </a:r>
            <a:r>
              <a:rPr lang="en-US" alt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between African students, youth and leading professionals</a:t>
            </a:r>
            <a:endParaRPr lang="en-US" sz="4400" b="1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728325" y="1782762"/>
            <a:ext cx="7010400" cy="662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altLang="en-US" sz="4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 awareness </a:t>
            </a:r>
            <a:r>
              <a:rPr lang="en-US" alt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critical need for </a:t>
            </a:r>
            <a:r>
              <a:rPr lang="en-US" altLang="en-US" sz="4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 participation </a:t>
            </a:r>
            <a:r>
              <a:rPr lang="en-US" alt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African development project</a:t>
            </a:r>
            <a:endParaRPr lang="en-US" sz="4400" b="1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06562" y="8366125"/>
            <a:ext cx="7010400" cy="6629400"/>
          </a:xfrm>
          <a:prstGeom prst="ellipse">
            <a:avLst/>
          </a:prstGeom>
          <a:solidFill>
            <a:srgbClr val="008000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nurture </a:t>
            </a:r>
            <a:r>
              <a:rPr lang="en-US" altLang="en-US" sz="4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capabilities</a:t>
            </a:r>
            <a:r>
              <a:rPr lang="en-US" alt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en-US" sz="4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skills </a:t>
            </a:r>
            <a:r>
              <a:rPr lang="en-US" alt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amongst African youth </a:t>
            </a:r>
            <a:endParaRPr lang="en-US" sz="4400" b="1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97962" y="8366125"/>
            <a:ext cx="7010400" cy="6629400"/>
          </a:xfrm>
          <a:prstGeom prst="ellipse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altLang="en-US" sz="4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</a:t>
            </a:r>
            <a:r>
              <a:rPr lang="en-US" alt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en-US" sz="44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operationalize</a:t>
            </a:r>
            <a:r>
              <a:rPr lang="en-US" alt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altLang="en-US" sz="4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 visions</a:t>
            </a:r>
            <a:r>
              <a:rPr lang="en-US" altLang="en-US" sz="4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build new sectors and industries in Africa</a:t>
            </a:r>
            <a:endParaRPr lang="en-US" sz="4400" b="1" dirty="0">
              <a:solidFill>
                <a:schemeClr val="bg1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5" y="1858961"/>
            <a:ext cx="13944600" cy="13136563"/>
          </a:xfrm>
          <a:solidFill>
            <a:schemeClr val="accent4"/>
          </a:solidFill>
        </p:spPr>
        <p:txBody>
          <a:bodyPr anchor="ctr">
            <a:normAutofit lnSpcReduction="10000"/>
          </a:bodyPr>
          <a:lstStyle/>
          <a:p>
            <a:pPr marL="27940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altLang="en-US" sz="4800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African youth have limited resources i.e., information</a:t>
            </a:r>
            <a:r>
              <a:rPr lang="en-US" altLang="en-US" sz="480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guidance, and</a:t>
            </a:r>
            <a:r>
              <a:rPr lang="en-US" altLang="en-US" sz="4800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human capital</a:t>
            </a:r>
          </a:p>
          <a:p>
            <a:pPr marL="27940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altLang="en-US" sz="4800" dirty="0" smtClean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940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altLang="en-US" sz="4800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Africans are also economically and politically disenfranchised</a:t>
            </a:r>
          </a:p>
          <a:p>
            <a:pPr marL="27940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altLang="en-US" sz="4800" dirty="0" smtClean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940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altLang="en-US" sz="4800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connecting young Africans with professionals, mentors and peers, YALDA aims to develop the leadership capabilities of Africans as change agents</a:t>
            </a:r>
          </a:p>
          <a:p>
            <a:pPr marL="279400" indent="0">
              <a:buClr>
                <a:schemeClr val="tx1">
                  <a:shade val="95000"/>
                </a:schemeClr>
              </a:buClr>
              <a:buNone/>
              <a:defRPr/>
            </a:pPr>
            <a:endParaRPr lang="en-US" altLang="en-US" sz="4800" dirty="0" smtClean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9400" indent="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altLang="en-US" sz="4800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YALDA will build an international network of empowered young leaders who are decision makers, thought leaders, entrepreneurs, community organizers and active citizens of African economies, societies and polities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17738725" cy="1858962"/>
          </a:xfrm>
          <a:prstGeom prst="rect">
            <a:avLst/>
          </a:prstGeom>
          <a:solidFill>
            <a:srgbClr val="008000"/>
          </a:solidFill>
        </p:spPr>
        <p:txBody>
          <a:bodyPr vert="horz" wrap="none" lIns="166244" tIns="83122" rIns="166244" bIns="83122" rtlCol="0" anchor="ctr">
            <a:normAutofit/>
          </a:bodyPr>
          <a:lstStyle/>
          <a:p>
            <a:pPr marL="0" marR="0" lvl="0" indent="0" algn="l" defTabSz="16624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6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</a:t>
            </a:r>
            <a:r>
              <a:rPr kumimoji="0" lang="en-ZA" sz="6800" b="0" i="0" u="none" strike="noStrike" kern="1200" cap="none" spc="0" normalizeH="0" noProof="0" dirty="0" smtClean="0">
                <a:ln w="0"/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 we important?</a:t>
            </a:r>
            <a:endParaRPr kumimoji="0" lang="en-ZA" sz="6800" b="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SkillCircleTranspar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2" y="7497762"/>
            <a:ext cx="3961746" cy="2667000"/>
          </a:xfrm>
          <a:prstGeom prst="rect">
            <a:avLst/>
          </a:prstGeom>
        </p:spPr>
      </p:pic>
      <p:pic>
        <p:nvPicPr>
          <p:cNvPr id="12" name="Picture 11" descr="team-building.jpg"/>
          <p:cNvPicPr>
            <a:picLocks noChangeAspect="1"/>
          </p:cNvPicPr>
          <p:nvPr/>
        </p:nvPicPr>
        <p:blipFill>
          <a:blip r:embed="rId4"/>
          <a:srcRect t="8571" b="8571"/>
          <a:stretch>
            <a:fillRect/>
          </a:stretch>
        </p:blipFill>
        <p:spPr>
          <a:xfrm>
            <a:off x="411162" y="1858962"/>
            <a:ext cx="3001906" cy="2209800"/>
          </a:xfrm>
          <a:prstGeom prst="rect">
            <a:avLst/>
          </a:prstGeom>
        </p:spPr>
      </p:pic>
      <p:pic>
        <p:nvPicPr>
          <p:cNvPr id="13" name="Picture 12" descr="5417-leadershi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62" y="11307762"/>
            <a:ext cx="3460173" cy="2819400"/>
          </a:xfrm>
          <a:prstGeom prst="rect">
            <a:avLst/>
          </a:prstGeom>
        </p:spPr>
      </p:pic>
      <p:pic>
        <p:nvPicPr>
          <p:cNvPr id="14" name="Picture 13" descr="African Youth Face Ma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762" y="4525962"/>
            <a:ext cx="2667000" cy="22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eadership.jpeg"/>
          <p:cNvPicPr>
            <a:picLocks noChangeAspect="1"/>
          </p:cNvPicPr>
          <p:nvPr/>
        </p:nvPicPr>
        <p:blipFill>
          <a:blip r:embed="rId3"/>
          <a:srcRect t="17351"/>
          <a:stretch>
            <a:fillRect/>
          </a:stretch>
        </p:blipFill>
        <p:spPr>
          <a:xfrm>
            <a:off x="3078162" y="1630362"/>
            <a:ext cx="12865103" cy="4648200"/>
          </a:xfrm>
          <a:prstGeom prst="rect">
            <a:avLst/>
          </a:prstGeom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0" y="0"/>
            <a:ext cx="17738725" cy="1858962"/>
          </a:xfrm>
          <a:prstGeom prst="rect">
            <a:avLst/>
          </a:prstGeom>
          <a:solidFill>
            <a:srgbClr val="008000"/>
          </a:solidFill>
        </p:spPr>
        <p:txBody>
          <a:bodyPr vert="horz" wrap="none" lIns="166244" tIns="83122" rIns="166244" bIns="83122" rtlCol="0" anchor="ctr">
            <a:normAutofit/>
          </a:bodyPr>
          <a:lstStyle/>
          <a:p>
            <a:pPr marL="0" marR="0" lvl="0" indent="0" algn="l" defTabSz="16624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6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</a:t>
            </a:r>
            <a:r>
              <a:rPr kumimoji="0" lang="en-ZA" sz="6800" b="0" i="0" u="none" strike="noStrike" kern="1200" cap="none" spc="0" normalizeH="0" noProof="0" dirty="0" smtClean="0">
                <a:ln w="0"/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 a decentralized organization </a:t>
            </a:r>
            <a:endParaRPr kumimoji="0" lang="en-ZA" sz="6800" b="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83262" y="5668962"/>
            <a:ext cx="7391400" cy="198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of Advisors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83262" y="8488362"/>
            <a:ext cx="7391400" cy="198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Executive Committee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54162" y="11917362"/>
            <a:ext cx="7391400" cy="198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Membership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36162" y="11917362"/>
            <a:ext cx="7391400" cy="198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Committees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>
            <a:stCxn id="19" idx="2"/>
            <a:endCxn id="20" idx="0"/>
          </p:cNvCxnSpPr>
          <p:nvPr/>
        </p:nvCxnSpPr>
        <p:spPr>
          <a:xfrm rot="5400000">
            <a:off x="9059862" y="8069262"/>
            <a:ext cx="838200" cy="1588"/>
          </a:xfrm>
          <a:prstGeom prst="straightConnector1">
            <a:avLst/>
          </a:prstGeom>
          <a:ln w="38100">
            <a:solidFill>
              <a:srgbClr val="008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6"/>
          <p:cNvCxnSpPr>
            <a:stCxn id="20" idx="2"/>
            <a:endCxn id="22" idx="0"/>
          </p:cNvCxnSpPr>
          <p:nvPr/>
        </p:nvCxnSpPr>
        <p:spPr>
          <a:xfrm rot="16200000" flipH="1">
            <a:off x="10831512" y="9117012"/>
            <a:ext cx="1447800" cy="4152900"/>
          </a:xfrm>
          <a:prstGeom prst="bentConnector3">
            <a:avLst>
              <a:gd name="adj1" fmla="val 50000"/>
            </a:avLst>
          </a:prstGeom>
          <a:ln w="38100">
            <a:solidFill>
              <a:srgbClr val="008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0" idx="2"/>
            <a:endCxn id="21" idx="0"/>
          </p:cNvCxnSpPr>
          <p:nvPr/>
        </p:nvCxnSpPr>
        <p:spPr>
          <a:xfrm rot="5400000">
            <a:off x="6640512" y="9078912"/>
            <a:ext cx="1447800" cy="4229100"/>
          </a:xfrm>
          <a:prstGeom prst="bentConnector3">
            <a:avLst>
              <a:gd name="adj1" fmla="val 50000"/>
            </a:avLst>
          </a:prstGeom>
          <a:ln w="38100">
            <a:solidFill>
              <a:srgbClr val="008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4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858961"/>
            <a:ext cx="5364162" cy="13136564"/>
          </a:xfrm>
          <a:solidFill>
            <a:schemeClr val="accent4"/>
          </a:solidFill>
        </p:spPr>
        <p:txBody>
          <a:bodyPr wrap="none" anchor="t">
            <a:noAutofit/>
          </a:bodyPr>
          <a:lstStyle/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</a:rPr>
              <a:t>Algeria</a:t>
            </a:r>
          </a:p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</a:rPr>
              <a:t>Botswana</a:t>
            </a:r>
          </a:p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</a:rPr>
              <a:t>Cameroon</a:t>
            </a:r>
          </a:p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>
                <a:solidFill>
                  <a:srgbClr val="FFFFFF"/>
                </a:solidFill>
              </a:rPr>
              <a:t>Cape </a:t>
            </a:r>
            <a:r>
              <a:rPr lang="en-US" sz="4000" dirty="0" smtClean="0">
                <a:solidFill>
                  <a:srgbClr val="FFFFFF"/>
                </a:solidFill>
              </a:rPr>
              <a:t>Verde</a:t>
            </a:r>
          </a:p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</a:rPr>
              <a:t>Egypt</a:t>
            </a:r>
          </a:p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</a:rPr>
              <a:t>Ghana</a:t>
            </a:r>
          </a:p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</a:rPr>
              <a:t>Kenya</a:t>
            </a:r>
          </a:p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</a:rPr>
              <a:t>Nigeria</a:t>
            </a:r>
          </a:p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</a:rPr>
              <a:t>Morocco</a:t>
            </a:r>
          </a:p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</a:rPr>
              <a:t>Rwanda</a:t>
            </a:r>
          </a:p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</a:rPr>
              <a:t>South Africa</a:t>
            </a:r>
          </a:p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</a:rPr>
              <a:t>Tanzania</a:t>
            </a:r>
          </a:p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</a:rPr>
              <a:t>Tunisia</a:t>
            </a:r>
          </a:p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</a:rPr>
              <a:t>Uganda</a:t>
            </a:r>
          </a:p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</a:rPr>
              <a:t>United States</a:t>
            </a:r>
          </a:p>
          <a:p>
            <a:pPr marL="742950" indent="-74295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en-US" sz="4000" dirty="0" smtClean="0">
                <a:solidFill>
                  <a:srgbClr val="FFFFFF"/>
                </a:solidFill>
              </a:rPr>
              <a:t>United Kingdom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" b="11404"/>
          <a:stretch>
            <a:fillRect/>
          </a:stretch>
        </p:blipFill>
        <p:spPr bwMode="auto">
          <a:xfrm>
            <a:off x="5440362" y="4449762"/>
            <a:ext cx="12208706" cy="822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0" y="0"/>
            <a:ext cx="17738725" cy="1858962"/>
          </a:xfrm>
          <a:prstGeom prst="rect">
            <a:avLst/>
          </a:prstGeom>
          <a:solidFill>
            <a:srgbClr val="008000"/>
          </a:solidFill>
        </p:spPr>
        <p:txBody>
          <a:bodyPr vert="horz" wrap="none" lIns="166244" tIns="83122" rIns="166244" bIns="83122" rtlCol="0" anchor="ctr">
            <a:normAutofit/>
          </a:bodyPr>
          <a:lstStyle/>
          <a:p>
            <a:pPr marL="0" marR="0" lvl="0" indent="0" algn="l" defTabSz="16624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6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</a:t>
            </a:r>
            <a:r>
              <a:rPr kumimoji="0" lang="en-ZA" sz="6800" b="0" i="0" u="none" strike="noStrike" kern="1200" cap="none" spc="0" normalizeH="0" noProof="0" dirty="0" smtClean="0">
                <a:ln w="0"/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have a presence in over 15 countries</a:t>
            </a:r>
            <a:endParaRPr kumimoji="0" lang="en-ZA" sz="6800" b="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5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719">
        <p:split orient="vert"/>
      </p:transition>
    </mc:Choice>
    <mc:Fallback xmlns="" xmlns:mv="urn:schemas-microsoft-com:mac:vml">
      <p:transition spd="slow" advTm="2571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8962"/>
            <a:ext cx="17738725" cy="12364049"/>
          </a:xfrm>
        </p:spPr>
        <p:txBody>
          <a:bodyPr>
            <a:noAutofit/>
          </a:bodyPr>
          <a:lstStyle/>
          <a:p>
            <a:pPr lvl="0"/>
            <a:r>
              <a:rPr lang="en-US" b="1" dirty="0" smtClean="0"/>
              <a:t>2008: Stand </a:t>
            </a:r>
            <a:r>
              <a:rPr lang="en-US" b="1" dirty="0"/>
              <a:t>Up Against Poverty </a:t>
            </a:r>
            <a:r>
              <a:rPr lang="en-US" b="1" dirty="0" smtClean="0"/>
              <a:t>Campaign (On-going)</a:t>
            </a:r>
            <a:endParaRPr lang="en-ZA" dirty="0" smtClean="0"/>
          </a:p>
          <a:p>
            <a:pPr lvl="0"/>
            <a:r>
              <a:rPr lang="en-US" b="1" dirty="0" smtClean="0"/>
              <a:t>2010 Conducting </a:t>
            </a:r>
            <a:r>
              <a:rPr lang="en-US" b="1" dirty="0"/>
              <a:t>Model African </a:t>
            </a:r>
            <a:r>
              <a:rPr lang="en-US" b="1" dirty="0" smtClean="0"/>
              <a:t>Union (On-going)</a:t>
            </a:r>
            <a:endParaRPr lang="en-ZA" dirty="0" smtClean="0"/>
          </a:p>
          <a:p>
            <a:pPr lvl="0"/>
            <a:r>
              <a:rPr lang="en-US" b="1" dirty="0"/>
              <a:t>YALDA International Conferences in </a:t>
            </a:r>
            <a:endParaRPr lang="en-ZA" dirty="0" smtClean="0"/>
          </a:p>
          <a:p>
            <a:pPr lvl="1"/>
            <a:r>
              <a:rPr lang="en-US" b="1" dirty="0" smtClean="0"/>
              <a:t>2006: Egypt - </a:t>
            </a:r>
            <a:r>
              <a:rPr lang="en-ZA" i="1" dirty="0"/>
              <a:t>“An African Course in Development: Youth Redefining Leadership.”</a:t>
            </a:r>
            <a:r>
              <a:rPr lang="en-ZA" dirty="0"/>
              <a:t>  </a:t>
            </a:r>
            <a:endParaRPr lang="en-ZA" dirty="0" smtClean="0"/>
          </a:p>
          <a:p>
            <a:pPr lvl="1"/>
            <a:r>
              <a:rPr lang="en-US" b="1" dirty="0" smtClean="0"/>
              <a:t>2008: Uganda -</a:t>
            </a:r>
            <a:r>
              <a:rPr lang="en-ZA" i="1" dirty="0"/>
              <a:t>“Overcoming Obstacles on the Continent and Beyond.”</a:t>
            </a:r>
            <a:endParaRPr lang="en-ZA" dirty="0" smtClean="0"/>
          </a:p>
          <a:p>
            <a:pPr lvl="1"/>
            <a:r>
              <a:rPr lang="en-US" b="1" dirty="0" smtClean="0"/>
              <a:t>2011: Botswana -</a:t>
            </a:r>
            <a:r>
              <a:rPr lang="en-ZA" i="1" dirty="0"/>
              <a:t>“Spotlight on Africa: Youth Owning the Continent’s Development Wave”</a:t>
            </a:r>
            <a:endParaRPr lang="en-ZA" dirty="0" smtClean="0"/>
          </a:p>
          <a:p>
            <a:pPr lvl="1"/>
            <a:r>
              <a:rPr lang="en-US" b="1" dirty="0" smtClean="0"/>
              <a:t>2012: Nigeria -</a:t>
            </a:r>
            <a:r>
              <a:rPr lang="en-ZA" i="1" dirty="0"/>
              <a:t>“Innovation and Creativity for a better Africa: Implementing Your Dreams</a:t>
            </a:r>
            <a:r>
              <a:rPr lang="en-ZA" i="1" dirty="0" smtClean="0"/>
              <a:t>”</a:t>
            </a:r>
          </a:p>
          <a:p>
            <a:pPr lvl="0"/>
            <a:r>
              <a:rPr lang="en-US" b="1" dirty="0" smtClean="0"/>
              <a:t>2012: YALDA </a:t>
            </a:r>
            <a:r>
              <a:rPr lang="en-US" b="1" dirty="0"/>
              <a:t>against brain drain &amp; for creating opportunities</a:t>
            </a:r>
            <a:r>
              <a:rPr lang="en-US" b="1" dirty="0" smtClean="0"/>
              <a:t> (February)</a:t>
            </a:r>
            <a:endParaRPr lang="en-ZA" dirty="0" smtClean="0"/>
          </a:p>
          <a:p>
            <a:pPr lvl="0"/>
            <a:r>
              <a:rPr lang="en-US" b="1" dirty="0" smtClean="0"/>
              <a:t>2012: Financial </a:t>
            </a:r>
            <a:r>
              <a:rPr lang="en-US" b="1" dirty="0"/>
              <a:t>Literacy Program with Barclays Botswana</a:t>
            </a:r>
            <a:r>
              <a:rPr lang="en-US" b="1" dirty="0" smtClean="0"/>
              <a:t> (October)</a:t>
            </a:r>
            <a:endParaRPr lang="en-ZA" dirty="0" smtClean="0"/>
          </a:p>
          <a:p>
            <a:pPr lvl="0"/>
            <a:r>
              <a:rPr lang="en-US" b="1" dirty="0" smtClean="0"/>
              <a:t>2013: “</a:t>
            </a:r>
            <a:r>
              <a:rPr lang="en-US" b="1" i="1" dirty="0"/>
              <a:t>Adopt an Idea”</a:t>
            </a:r>
            <a:r>
              <a:rPr lang="en-US" b="1" dirty="0"/>
              <a:t> Initiative </a:t>
            </a:r>
            <a:r>
              <a:rPr lang="en-US" dirty="0"/>
              <a:t>in </a:t>
            </a:r>
            <a:r>
              <a:rPr lang="en-US" i="1" dirty="0" smtClean="0"/>
              <a:t>Nigeria </a:t>
            </a:r>
            <a:r>
              <a:rPr lang="en-US" b="1" dirty="0" smtClean="0"/>
              <a:t>(</a:t>
            </a:r>
            <a:r>
              <a:rPr lang="en-US" b="1" i="1" dirty="0" smtClean="0"/>
              <a:t>February)</a:t>
            </a:r>
            <a:endParaRPr lang="en-ZA" b="1" dirty="0" smtClean="0"/>
          </a:p>
          <a:p>
            <a:pPr lvl="0"/>
            <a:r>
              <a:rPr lang="en-US" b="1" dirty="0" smtClean="0"/>
              <a:t>2013: Adopt A school Campaign Activities (On-going)</a:t>
            </a:r>
            <a:endParaRPr lang="en-ZA" dirty="0" smtClean="0"/>
          </a:p>
          <a:p>
            <a:pPr lvl="0"/>
            <a:r>
              <a:rPr lang="en-US" b="1" dirty="0" smtClean="0"/>
              <a:t>2013: Voice Africa’s Future Campaign (On-going)</a:t>
            </a:r>
          </a:p>
          <a:p>
            <a:r>
              <a:rPr lang="en-US" b="1" dirty="0" smtClean="0"/>
              <a:t>2014: Do Something Campaign </a:t>
            </a:r>
            <a:r>
              <a:rPr lang="en-US" dirty="0" smtClean="0"/>
              <a:t>in Botswana </a:t>
            </a:r>
            <a:r>
              <a:rPr lang="en-US" b="1" dirty="0" smtClean="0"/>
              <a:t>(On-going)</a:t>
            </a:r>
          </a:p>
          <a:p>
            <a:pPr lvl="0"/>
            <a:r>
              <a:rPr lang="en-US" b="1" dirty="0" smtClean="0"/>
              <a:t>2014: “Intercollegiate Model African Union Summit” </a:t>
            </a:r>
            <a:r>
              <a:rPr lang="en-US" dirty="0" smtClean="0"/>
              <a:t>in United Kingdom </a:t>
            </a:r>
            <a:r>
              <a:rPr lang="en-US" b="1" dirty="0" smtClean="0"/>
              <a:t>(September)</a:t>
            </a:r>
          </a:p>
          <a:p>
            <a:pPr lvl="0"/>
            <a:r>
              <a:rPr lang="en-US" b="1" dirty="0" smtClean="0"/>
              <a:t>2015: Action2015 Campaign  (On-going)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0" y="0"/>
            <a:ext cx="17738725" cy="1858962"/>
          </a:xfrm>
          <a:prstGeom prst="rect">
            <a:avLst/>
          </a:prstGeom>
          <a:solidFill>
            <a:srgbClr val="008000"/>
          </a:solidFill>
        </p:spPr>
        <p:txBody>
          <a:bodyPr vert="horz" wrap="none" lIns="166244" tIns="83122" rIns="166244" bIns="83122" rtlCol="0" anchor="ctr">
            <a:normAutofit/>
          </a:bodyPr>
          <a:lstStyle/>
          <a:p>
            <a:pPr marL="0" marR="0" lvl="0" indent="0" algn="l" defTabSz="16624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6800" b="0" i="0" u="none" strike="noStrike" kern="1200" cap="none" spc="0" normalizeH="0" baseline="0" noProof="0" dirty="0" smtClean="0">
                <a:ln w="0"/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</a:t>
            </a:r>
            <a:r>
              <a:rPr kumimoji="0" lang="en-ZA" sz="6800" b="0" i="0" u="none" strike="noStrike" kern="1200" cap="none" spc="0" normalizeH="0" noProof="0" dirty="0" smtClean="0">
                <a:ln w="0"/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engage youth through many projects</a:t>
            </a:r>
            <a:endParaRPr kumimoji="0" lang="en-ZA" sz="6800" b="0" i="0" u="none" strike="noStrike" kern="1200" cap="none" spc="0" normalizeH="0" baseline="0" noProof="0" dirty="0">
              <a:ln w="0"/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1949">
        <p14:reveal/>
      </p:transition>
    </mc:Choice>
    <mc:Fallback xmlns="" xmlns:mv="urn:schemas-microsoft-com:mac:vml">
      <p:transition spd="slow" advTm="319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9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|2.5|0.8|0.8|0.9|0.9|0.9|0.9|0.9|0.9|0.8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2|1.2|1.7|1.5|1.6|1.7|2.6|3.1|2.9|1.9|2|2.4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7|1.5|1.4|1.3|1.7|1.7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4|1.6|1.7|1.6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1.5|1.5|1.3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2.5|2.4|2.2|2.2|2.2|2.2|2.1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1|2.5|2.4|2.2|2.2|2.2|2.2|2.1|2.2"/>
</p:tagLst>
</file>

<file path=ppt/theme/theme1.xml><?xml version="1.0" encoding="utf-8"?>
<a:theme xmlns:a="http://schemas.openxmlformats.org/drawingml/2006/main" name="TS10346050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 open house presentation" id="{ED6F853E-23FC-44AA-826D-3EFB5E0A4D17}" vid="{6E8FE5FC-8933-4D10-AAA1-772E0561ED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4B7CA8-998B-4F57-AEE2-A1ADF5E9D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TS103460507</Template>
  <TotalTime>0</TotalTime>
  <Words>830</Words>
  <Application>Microsoft Office PowerPoint</Application>
  <PresentationFormat>Custom</PresentationFormat>
  <Paragraphs>117</Paragraphs>
  <Slides>18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Kristen ITC</vt:lpstr>
      <vt:lpstr>Wingdings</vt:lpstr>
      <vt:lpstr>TS103460507</vt:lpstr>
      <vt:lpstr>PowerPoint Presentation</vt:lpstr>
      <vt:lpstr>PowerPoint Presentation</vt:lpstr>
      <vt:lpstr>Who are we?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2015-03-04T22:52:21Z</dcterms:created>
  <dcterms:modified xsi:type="dcterms:W3CDTF">2015-09-12T19:34:41Z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TC034605079991</vt:lpwstr>
  </property>
</Properties>
</file>